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7" name="Shape 107"/>
          <p:cNvSpPr/>
          <p:nvPr>
            <p:ph type="sldImg"/>
          </p:nvPr>
        </p:nvSpPr>
        <p:spPr>
          <a:xfrm>
            <a:off x="1143000" y="685800"/>
            <a:ext cx="4572000" cy="3429000"/>
          </a:xfrm>
          <a:prstGeom prst="rect">
            <a:avLst/>
          </a:prstGeom>
        </p:spPr>
        <p:txBody>
          <a:bodyPr/>
          <a:lstStyle/>
          <a:p>
            <a:pPr/>
          </a:p>
        </p:txBody>
      </p:sp>
      <p:sp>
        <p:nvSpPr>
          <p:cNvPr id="108" name="Shape 10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pic>
        <p:nvPicPr>
          <p:cNvPr id="90"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91"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pic>
        <p:nvPicPr>
          <p:cNvPr id="99"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00"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7"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8"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6"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7"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5"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6"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4"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5"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3"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4"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2"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3"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1"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2" name="Shape 0"/>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 name="Image 0" descr="Image 0"/>
          <p:cNvPicPr>
            <a:picLocks noChangeAspect="1"/>
          </p:cNvPicPr>
          <p:nvPr/>
        </p:nvPicPr>
        <p:blipFill>
          <a:blip r:embed="rId2">
            <a:extLst/>
          </a:blip>
          <a:stretch>
            <a:fillRect/>
          </a:stretch>
        </p:blipFill>
        <p:spPr>
          <a:xfrm>
            <a:off x="0" y="0"/>
            <a:ext cx="5486400" cy="8230196"/>
          </a:xfrm>
          <a:prstGeom prst="rect">
            <a:avLst/>
          </a:prstGeom>
          <a:ln w="12700">
            <a:miter lim="400000"/>
          </a:ln>
        </p:spPr>
      </p:pic>
      <p:pic>
        <p:nvPicPr>
          <p:cNvPr id="111" name="Image 1" descr="Image 1"/>
          <p:cNvPicPr>
            <a:picLocks noChangeAspect="1"/>
          </p:cNvPicPr>
          <p:nvPr/>
        </p:nvPicPr>
        <p:blipFill>
          <a:blip r:embed="rId3">
            <a:extLst/>
          </a:blip>
          <a:stretch>
            <a:fillRect/>
          </a:stretch>
        </p:blipFill>
        <p:spPr>
          <a:xfrm>
            <a:off x="306824" y="2324337"/>
            <a:ext cx="4872633" cy="3581401"/>
          </a:xfrm>
          <a:prstGeom prst="rect">
            <a:avLst/>
          </a:prstGeom>
          <a:ln w="12700">
            <a:miter lim="400000"/>
          </a:ln>
        </p:spPr>
      </p:pic>
      <p:sp>
        <p:nvSpPr>
          <p:cNvPr id="112" name="Text 0"/>
          <p:cNvSpPr txBox="1"/>
          <p:nvPr/>
        </p:nvSpPr>
        <p:spPr>
          <a:xfrm>
            <a:off x="6345673" y="675083"/>
            <a:ext cx="7425454" cy="3144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300"/>
              </a:lnSpc>
              <a:defRPr b="1" sz="6600">
                <a:solidFill>
                  <a:srgbClr val="403C4E"/>
                </a:solidFill>
                <a:latin typeface="Merriweather"/>
                <a:ea typeface="Merriweather"/>
                <a:cs typeface="Merriweather"/>
                <a:sym typeface="Merriweather"/>
              </a:defRPr>
            </a:lvl1pPr>
          </a:lstStyle>
          <a:p>
            <a:pPr/>
            <a:r>
              <a:t>Analyzing the Federal Reserve's Dual Mandate</a:t>
            </a:r>
          </a:p>
        </p:txBody>
      </p:sp>
      <p:sp>
        <p:nvSpPr>
          <p:cNvPr id="113" name="Text 1"/>
          <p:cNvSpPr txBox="1"/>
          <p:nvPr/>
        </p:nvSpPr>
        <p:spPr>
          <a:xfrm>
            <a:off x="6345673" y="5278159"/>
            <a:ext cx="7425454" cy="1503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1900">
                <a:solidFill>
                  <a:srgbClr val="403C4E"/>
                </a:solidFill>
                <a:latin typeface="Open Sans"/>
                <a:ea typeface="Open Sans"/>
                <a:cs typeface="Open Sans"/>
                <a:sym typeface="Open Sans"/>
              </a:defRPr>
            </a:lvl1pPr>
          </a:lstStyle>
          <a:p>
            <a:pPr/>
            <a:r>
              <a:t>This presentation examines the Federal Reserve's efforts to control inflation and unemployment through rate hikes and cuts. We'll analyze the effectiveness of these strategies over the past 25 years using key economic indicators.</a:t>
            </a:r>
          </a:p>
        </p:txBody>
      </p:sp>
      <p:sp>
        <p:nvSpPr>
          <p:cNvPr id="114" name="Shape 2"/>
          <p:cNvSpPr/>
          <p:nvPr/>
        </p:nvSpPr>
        <p:spPr>
          <a:xfrm>
            <a:off x="6345673" y="7143869"/>
            <a:ext cx="392788" cy="392788"/>
          </a:xfrm>
          <a:prstGeom prst="roundRect">
            <a:avLst>
              <a:gd name="adj" fmla="val 50000"/>
            </a:avLst>
          </a:prstGeom>
          <a:ln w="7620">
            <a:solidFill>
              <a:srgbClr val="FFFFFF"/>
            </a:solidFill>
          </a:ln>
        </p:spPr>
        <p:txBody>
          <a:bodyPr lIns="45719" rIns="45719"/>
          <a:lstStyle/>
          <a:p>
            <a:pPr/>
          </a:p>
        </p:txBody>
      </p:sp>
      <p:pic>
        <p:nvPicPr>
          <p:cNvPr id="115" name="Image 2" descr="Image 2"/>
          <p:cNvPicPr>
            <a:picLocks noChangeAspect="1"/>
          </p:cNvPicPr>
          <p:nvPr/>
        </p:nvPicPr>
        <p:blipFill>
          <a:blip r:embed="rId4">
            <a:extLst/>
          </a:blip>
          <a:stretch>
            <a:fillRect/>
          </a:stretch>
        </p:blipFill>
        <p:spPr>
          <a:xfrm>
            <a:off x="6353293" y="7151489"/>
            <a:ext cx="377548" cy="377548"/>
          </a:xfrm>
          <a:prstGeom prst="rect">
            <a:avLst/>
          </a:prstGeom>
          <a:ln w="12700">
            <a:miter lim="400000"/>
          </a:ln>
        </p:spPr>
      </p:pic>
      <p:sp>
        <p:nvSpPr>
          <p:cNvPr id="116" name="Text 3"/>
          <p:cNvSpPr txBox="1"/>
          <p:nvPr/>
        </p:nvSpPr>
        <p:spPr>
          <a:xfrm>
            <a:off x="6861215" y="7125413"/>
            <a:ext cx="2734023" cy="4053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300"/>
              </a:lnSpc>
              <a:defRPr b="1" sz="2400">
                <a:solidFill>
                  <a:srgbClr val="403C4E"/>
                </a:solidFill>
                <a:latin typeface="Open Sans"/>
                <a:ea typeface="Open Sans"/>
                <a:cs typeface="Open Sans"/>
                <a:sym typeface="Open Sans"/>
              </a:defRPr>
            </a:lvl1pPr>
          </a:lstStyle>
          <a:p>
            <a:pPr/>
            <a:r>
              <a:t>by Waheeb Algabri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Image 0" descr="Image 0"/>
          <p:cNvPicPr>
            <a:picLocks noChangeAspect="1"/>
          </p:cNvPicPr>
          <p:nvPr/>
        </p:nvPicPr>
        <p:blipFill>
          <a:blip r:embed="rId2">
            <a:extLst/>
          </a:blip>
          <a:stretch>
            <a:fillRect/>
          </a:stretch>
        </p:blipFill>
        <p:spPr>
          <a:xfrm>
            <a:off x="0" y="0"/>
            <a:ext cx="14630400" cy="3086100"/>
          </a:xfrm>
          <a:prstGeom prst="rect">
            <a:avLst/>
          </a:prstGeom>
          <a:ln w="12700">
            <a:miter lim="400000"/>
          </a:ln>
        </p:spPr>
      </p:pic>
      <p:pic>
        <p:nvPicPr>
          <p:cNvPr id="216" name="Image 1" descr="Image 1"/>
          <p:cNvPicPr>
            <a:picLocks noChangeAspect="1"/>
          </p:cNvPicPr>
          <p:nvPr/>
        </p:nvPicPr>
        <p:blipFill>
          <a:blip r:embed="rId3">
            <a:extLst/>
          </a:blip>
          <a:stretch>
            <a:fillRect/>
          </a:stretch>
        </p:blipFill>
        <p:spPr>
          <a:xfrm>
            <a:off x="5318164" y="308609"/>
            <a:ext cx="3994072" cy="2468881"/>
          </a:xfrm>
          <a:prstGeom prst="rect">
            <a:avLst/>
          </a:prstGeom>
          <a:ln w="12700">
            <a:miter lim="400000"/>
          </a:ln>
        </p:spPr>
      </p:pic>
      <p:sp>
        <p:nvSpPr>
          <p:cNvPr id="217" name="Text 0"/>
          <p:cNvSpPr txBox="1"/>
          <p:nvPr/>
        </p:nvSpPr>
        <p:spPr>
          <a:xfrm>
            <a:off x="864036" y="3992879"/>
            <a:ext cx="5162155" cy="7497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0"/>
              </a:lnSpc>
              <a:defRPr b="1" sz="4800">
                <a:solidFill>
                  <a:srgbClr val="403C4E"/>
                </a:solidFill>
                <a:latin typeface="Merriweather"/>
                <a:ea typeface="Merriweather"/>
                <a:cs typeface="Merriweather"/>
                <a:sym typeface="Merriweather"/>
              </a:defRPr>
            </a:lvl1pPr>
          </a:lstStyle>
          <a:p>
            <a:pPr/>
            <a:r>
              <a:t>Sources and Data</a:t>
            </a:r>
          </a:p>
        </p:txBody>
      </p:sp>
      <p:pic>
        <p:nvPicPr>
          <p:cNvPr id="218" name="Image 2" descr="Image 2"/>
          <p:cNvPicPr>
            <a:picLocks noChangeAspect="1"/>
          </p:cNvPicPr>
          <p:nvPr/>
        </p:nvPicPr>
        <p:blipFill>
          <a:blip r:embed="rId4">
            <a:extLst/>
          </a:blip>
          <a:stretch>
            <a:fillRect/>
          </a:stretch>
        </p:blipFill>
        <p:spPr>
          <a:xfrm>
            <a:off x="864036" y="5134688"/>
            <a:ext cx="617221" cy="617221"/>
          </a:xfrm>
          <a:prstGeom prst="rect">
            <a:avLst/>
          </a:prstGeom>
          <a:ln w="12700">
            <a:miter lim="400000"/>
          </a:ln>
        </p:spPr>
      </p:pic>
      <p:sp>
        <p:nvSpPr>
          <p:cNvPr id="219" name="Text 1"/>
          <p:cNvSpPr txBox="1"/>
          <p:nvPr/>
        </p:nvSpPr>
        <p:spPr>
          <a:xfrm>
            <a:off x="864036" y="5998726"/>
            <a:ext cx="842418"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sz="2400">
                <a:solidFill>
                  <a:srgbClr val="403C4E"/>
                </a:solidFill>
                <a:latin typeface="Merriweather"/>
                <a:ea typeface="Merriweather"/>
                <a:cs typeface="Merriweather"/>
                <a:sym typeface="Merriweather"/>
              </a:defRPr>
            </a:lvl1pPr>
          </a:lstStyle>
          <a:p>
            <a:pPr/>
            <a:r>
              <a:t>FRED</a:t>
            </a:r>
          </a:p>
        </p:txBody>
      </p:sp>
      <p:sp>
        <p:nvSpPr>
          <p:cNvPr id="220" name="Text 2"/>
          <p:cNvSpPr txBox="1"/>
          <p:nvPr/>
        </p:nvSpPr>
        <p:spPr>
          <a:xfrm>
            <a:off x="864036" y="6532602"/>
            <a:ext cx="3459827" cy="370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Source for Fed Funds Rate data</a:t>
            </a:r>
          </a:p>
        </p:txBody>
      </p:sp>
      <p:pic>
        <p:nvPicPr>
          <p:cNvPr id="221" name="Image 3" descr="Image 3"/>
          <p:cNvPicPr>
            <a:picLocks noChangeAspect="1"/>
          </p:cNvPicPr>
          <p:nvPr/>
        </p:nvPicPr>
        <p:blipFill>
          <a:blip r:embed="rId5">
            <a:extLst/>
          </a:blip>
          <a:stretch>
            <a:fillRect/>
          </a:stretch>
        </p:blipFill>
        <p:spPr>
          <a:xfrm>
            <a:off x="5288160" y="5134688"/>
            <a:ext cx="617221" cy="617221"/>
          </a:xfrm>
          <a:prstGeom prst="rect">
            <a:avLst/>
          </a:prstGeom>
          <a:ln w="12700">
            <a:miter lim="400000"/>
          </a:ln>
        </p:spPr>
      </p:pic>
      <p:sp>
        <p:nvSpPr>
          <p:cNvPr id="222" name="Text 3"/>
          <p:cNvSpPr txBox="1"/>
          <p:nvPr/>
        </p:nvSpPr>
        <p:spPr>
          <a:xfrm>
            <a:off x="5288160" y="5998726"/>
            <a:ext cx="622301"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sz="2400">
                <a:solidFill>
                  <a:srgbClr val="403C4E"/>
                </a:solidFill>
                <a:latin typeface="Merriweather"/>
                <a:ea typeface="Merriweather"/>
                <a:cs typeface="Merriweather"/>
                <a:sym typeface="Merriweather"/>
              </a:defRPr>
            </a:lvl1pPr>
          </a:lstStyle>
          <a:p>
            <a:pPr/>
            <a:r>
              <a:t>BLS</a:t>
            </a:r>
          </a:p>
        </p:txBody>
      </p:sp>
      <p:sp>
        <p:nvSpPr>
          <p:cNvPr id="223" name="Text 4"/>
          <p:cNvSpPr txBox="1"/>
          <p:nvPr/>
        </p:nvSpPr>
        <p:spPr>
          <a:xfrm>
            <a:off x="5288160" y="6532602"/>
            <a:ext cx="4053961"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Source for CPI and Unemployment data</a:t>
            </a:r>
          </a:p>
        </p:txBody>
      </p:sp>
      <p:pic>
        <p:nvPicPr>
          <p:cNvPr id="224" name="Image 4" descr="Image 4"/>
          <p:cNvPicPr>
            <a:picLocks noChangeAspect="1"/>
          </p:cNvPicPr>
          <p:nvPr/>
        </p:nvPicPr>
        <p:blipFill>
          <a:blip r:embed="rId6">
            <a:extLst/>
          </a:blip>
          <a:stretch>
            <a:fillRect/>
          </a:stretch>
        </p:blipFill>
        <p:spPr>
          <a:xfrm>
            <a:off x="9712404" y="5134688"/>
            <a:ext cx="617221" cy="617221"/>
          </a:xfrm>
          <a:prstGeom prst="rect">
            <a:avLst/>
          </a:prstGeom>
          <a:ln w="12700">
            <a:miter lim="400000"/>
          </a:ln>
        </p:spPr>
      </p:pic>
      <p:sp>
        <p:nvSpPr>
          <p:cNvPr id="225" name="Text 5"/>
          <p:cNvSpPr txBox="1"/>
          <p:nvPr/>
        </p:nvSpPr>
        <p:spPr>
          <a:xfrm>
            <a:off x="9712404" y="5998726"/>
            <a:ext cx="2044502"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sz="2400">
                <a:solidFill>
                  <a:srgbClr val="403C4E"/>
                </a:solidFill>
                <a:latin typeface="Merriweather"/>
                <a:ea typeface="Merriweather"/>
                <a:cs typeface="Merriweather"/>
                <a:sym typeface="Merriweather"/>
              </a:defRPr>
            </a:lvl1pPr>
          </a:lstStyle>
          <a:p>
            <a:pPr/>
            <a:r>
              <a:t>R and ggplot2</a:t>
            </a:r>
          </a:p>
        </p:txBody>
      </p:sp>
      <p:sp>
        <p:nvSpPr>
          <p:cNvPr id="226" name="Text 6"/>
          <p:cNvSpPr txBox="1"/>
          <p:nvPr/>
        </p:nvSpPr>
        <p:spPr>
          <a:xfrm>
            <a:off x="9712404" y="6532602"/>
            <a:ext cx="3392550" cy="370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Used to create all visualizations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119" name="Image 1" descr="Image 1"/>
          <p:cNvPicPr>
            <a:picLocks noChangeAspect="1"/>
          </p:cNvPicPr>
          <p:nvPr/>
        </p:nvPicPr>
        <p:blipFill>
          <a:blip r:embed="rId3">
            <a:extLst/>
          </a:blip>
          <a:stretch>
            <a:fillRect/>
          </a:stretch>
        </p:blipFill>
        <p:spPr>
          <a:xfrm>
            <a:off x="287059" y="2270045"/>
            <a:ext cx="4912164" cy="3689510"/>
          </a:xfrm>
          <a:prstGeom prst="rect">
            <a:avLst/>
          </a:prstGeom>
          <a:ln w="12700">
            <a:miter lim="400000"/>
          </a:ln>
        </p:spPr>
      </p:pic>
      <p:sp>
        <p:nvSpPr>
          <p:cNvPr id="120" name="Text 0"/>
          <p:cNvSpPr txBox="1"/>
          <p:nvPr/>
        </p:nvSpPr>
        <p:spPr>
          <a:xfrm>
            <a:off x="6290190" y="631626"/>
            <a:ext cx="7536420" cy="14115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600"/>
              </a:lnSpc>
              <a:defRPr b="1" sz="4500">
                <a:solidFill>
                  <a:srgbClr val="403C4E"/>
                </a:solidFill>
                <a:latin typeface="Merriweather"/>
                <a:ea typeface="Merriweather"/>
                <a:cs typeface="Merriweather"/>
                <a:sym typeface="Merriweather"/>
              </a:defRPr>
            </a:lvl1pPr>
          </a:lstStyle>
          <a:p>
            <a:pPr/>
            <a:r>
              <a:t>Overview of the Federal Reserve's Mandate</a:t>
            </a:r>
          </a:p>
        </p:txBody>
      </p:sp>
      <p:sp>
        <p:nvSpPr>
          <p:cNvPr id="121" name="Text 1"/>
          <p:cNvSpPr txBox="1"/>
          <p:nvPr/>
        </p:nvSpPr>
        <p:spPr>
          <a:xfrm>
            <a:off x="6290190" y="2411253"/>
            <a:ext cx="7536420" cy="1048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403C4E"/>
                </a:solidFill>
                <a:latin typeface="Open Sans"/>
                <a:ea typeface="Open Sans"/>
                <a:cs typeface="Open Sans"/>
                <a:sym typeface="Open Sans"/>
              </a:defRPr>
            </a:lvl1pPr>
          </a:lstStyle>
          <a:p>
            <a:pPr/>
            <a:r>
              <a:t>The Federal Reserve aims to manage inflation and unemployment through its dual mandate. We'll analyze the effectiveness of rate hikes and cuts over 25 years.</a:t>
            </a:r>
          </a:p>
        </p:txBody>
      </p:sp>
      <p:sp>
        <p:nvSpPr>
          <p:cNvPr id="122" name="Shape 2"/>
          <p:cNvSpPr/>
          <p:nvPr/>
        </p:nvSpPr>
        <p:spPr>
          <a:xfrm>
            <a:off x="6290190" y="4030266"/>
            <a:ext cx="516732" cy="516732"/>
          </a:xfrm>
          <a:prstGeom prst="roundRect">
            <a:avLst>
              <a:gd name="adj" fmla="val 18667"/>
            </a:avLst>
          </a:prstGeom>
          <a:solidFill>
            <a:srgbClr val="FFD8CC"/>
          </a:solidFill>
          <a:ln w="7620">
            <a:solidFill>
              <a:srgbClr val="E5BEB2"/>
            </a:solidFill>
          </a:ln>
        </p:spPr>
        <p:txBody>
          <a:bodyPr lIns="45719" rIns="45719"/>
          <a:lstStyle/>
          <a:p>
            <a:pPr/>
          </a:p>
        </p:txBody>
      </p:sp>
      <p:sp>
        <p:nvSpPr>
          <p:cNvPr id="123" name="Text 3"/>
          <p:cNvSpPr txBox="1"/>
          <p:nvPr/>
        </p:nvSpPr>
        <p:spPr>
          <a:xfrm>
            <a:off x="6446794" y="4116347"/>
            <a:ext cx="203406" cy="3531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700">
                <a:solidFill>
                  <a:srgbClr val="403C4E"/>
                </a:solidFill>
                <a:latin typeface="Merriweather"/>
                <a:ea typeface="Merriweather"/>
                <a:cs typeface="Merriweather"/>
                <a:sym typeface="Merriweather"/>
              </a:defRPr>
            </a:lvl1pPr>
          </a:lstStyle>
          <a:p>
            <a:pPr/>
            <a:r>
              <a:t>1</a:t>
            </a:r>
          </a:p>
        </p:txBody>
      </p:sp>
      <p:sp>
        <p:nvSpPr>
          <p:cNvPr id="124" name="Text 4"/>
          <p:cNvSpPr txBox="1"/>
          <p:nvPr/>
        </p:nvSpPr>
        <p:spPr>
          <a:xfrm>
            <a:off x="7036475" y="4030266"/>
            <a:ext cx="1099059" cy="348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200">
                <a:solidFill>
                  <a:srgbClr val="403C4E"/>
                </a:solidFill>
                <a:latin typeface="Merriweather"/>
                <a:ea typeface="Merriweather"/>
                <a:cs typeface="Merriweather"/>
                <a:sym typeface="Merriweather"/>
              </a:defRPr>
            </a:lvl1pPr>
          </a:lstStyle>
          <a:p>
            <a:pPr/>
            <a:r>
              <a:t>Inflation</a:t>
            </a:r>
          </a:p>
        </p:txBody>
      </p:sp>
      <p:sp>
        <p:nvSpPr>
          <p:cNvPr id="125" name="Text 5"/>
          <p:cNvSpPr txBox="1"/>
          <p:nvPr/>
        </p:nvSpPr>
        <p:spPr>
          <a:xfrm>
            <a:off x="7036475" y="4526755"/>
            <a:ext cx="2528417"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a:solidFill>
                  <a:srgbClr val="403C4E"/>
                </a:solidFill>
                <a:latin typeface="Open Sans"/>
                <a:ea typeface="Open Sans"/>
                <a:cs typeface="Open Sans"/>
                <a:sym typeface="Open Sans"/>
              </a:defRPr>
            </a:lvl1pPr>
          </a:lstStyle>
          <a:p>
            <a:pPr/>
            <a:r>
              <a:t>Measured by CPI growth</a:t>
            </a:r>
          </a:p>
        </p:txBody>
      </p:sp>
      <p:sp>
        <p:nvSpPr>
          <p:cNvPr id="126" name="Shape 6"/>
          <p:cNvSpPr/>
          <p:nvPr/>
        </p:nvSpPr>
        <p:spPr>
          <a:xfrm>
            <a:off x="6290190" y="5382100"/>
            <a:ext cx="516732" cy="516732"/>
          </a:xfrm>
          <a:prstGeom prst="roundRect">
            <a:avLst>
              <a:gd name="adj" fmla="val 18667"/>
            </a:avLst>
          </a:prstGeom>
          <a:solidFill>
            <a:srgbClr val="FFD8CC"/>
          </a:solidFill>
          <a:ln w="7620">
            <a:solidFill>
              <a:srgbClr val="E5BEB2"/>
            </a:solidFill>
          </a:ln>
        </p:spPr>
        <p:txBody>
          <a:bodyPr lIns="45719" rIns="45719"/>
          <a:lstStyle/>
          <a:p>
            <a:pPr/>
          </a:p>
        </p:txBody>
      </p:sp>
      <p:sp>
        <p:nvSpPr>
          <p:cNvPr id="127" name="Text 7"/>
          <p:cNvSpPr txBox="1"/>
          <p:nvPr/>
        </p:nvSpPr>
        <p:spPr>
          <a:xfrm>
            <a:off x="6446854" y="5468182"/>
            <a:ext cx="203406" cy="3531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700">
                <a:solidFill>
                  <a:srgbClr val="403C4E"/>
                </a:solidFill>
                <a:latin typeface="Merriweather"/>
                <a:ea typeface="Merriweather"/>
                <a:cs typeface="Merriweather"/>
                <a:sym typeface="Merriweather"/>
              </a:defRPr>
            </a:lvl1pPr>
          </a:lstStyle>
          <a:p>
            <a:pPr/>
            <a:r>
              <a:t>2</a:t>
            </a:r>
          </a:p>
        </p:txBody>
      </p:sp>
      <p:sp>
        <p:nvSpPr>
          <p:cNvPr id="128" name="Text 8"/>
          <p:cNvSpPr txBox="1"/>
          <p:nvPr/>
        </p:nvSpPr>
        <p:spPr>
          <a:xfrm>
            <a:off x="7036475" y="5382100"/>
            <a:ext cx="2714068" cy="3487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200">
                <a:solidFill>
                  <a:srgbClr val="403C4E"/>
                </a:solidFill>
                <a:latin typeface="Merriweather"/>
                <a:ea typeface="Merriweather"/>
                <a:cs typeface="Merriweather"/>
                <a:sym typeface="Merriweather"/>
              </a:defRPr>
            </a:lvl1pPr>
          </a:lstStyle>
          <a:p>
            <a:pPr/>
            <a:r>
              <a:t>Unemployment Rate</a:t>
            </a:r>
          </a:p>
        </p:txBody>
      </p:sp>
      <p:sp>
        <p:nvSpPr>
          <p:cNvPr id="129" name="Text 9"/>
          <p:cNvSpPr txBox="1"/>
          <p:nvPr/>
        </p:nvSpPr>
        <p:spPr>
          <a:xfrm>
            <a:off x="7036475" y="5878591"/>
            <a:ext cx="3316573"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a:solidFill>
                  <a:srgbClr val="403C4E"/>
                </a:solidFill>
                <a:latin typeface="Open Sans"/>
                <a:ea typeface="Open Sans"/>
                <a:cs typeface="Open Sans"/>
                <a:sym typeface="Open Sans"/>
              </a:defRPr>
            </a:lvl1pPr>
          </a:lstStyle>
          <a:p>
            <a:pPr/>
            <a:r>
              <a:t>Key indicator of economic health</a:t>
            </a:r>
          </a:p>
        </p:txBody>
      </p:sp>
      <p:sp>
        <p:nvSpPr>
          <p:cNvPr id="130" name="Shape 10"/>
          <p:cNvSpPr/>
          <p:nvPr/>
        </p:nvSpPr>
        <p:spPr>
          <a:xfrm>
            <a:off x="6290190" y="6733937"/>
            <a:ext cx="516732" cy="516732"/>
          </a:xfrm>
          <a:prstGeom prst="roundRect">
            <a:avLst>
              <a:gd name="adj" fmla="val 18667"/>
            </a:avLst>
          </a:prstGeom>
          <a:solidFill>
            <a:srgbClr val="FFD8CC"/>
          </a:solidFill>
          <a:ln w="7620">
            <a:solidFill>
              <a:srgbClr val="E5BEB2"/>
            </a:solidFill>
          </a:ln>
        </p:spPr>
        <p:txBody>
          <a:bodyPr lIns="45719" rIns="45719"/>
          <a:lstStyle/>
          <a:p>
            <a:pPr/>
          </a:p>
        </p:txBody>
      </p:sp>
      <p:sp>
        <p:nvSpPr>
          <p:cNvPr id="131" name="Text 11"/>
          <p:cNvSpPr txBox="1"/>
          <p:nvPr/>
        </p:nvSpPr>
        <p:spPr>
          <a:xfrm>
            <a:off x="6446794" y="6820019"/>
            <a:ext cx="203405" cy="3531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700">
                <a:solidFill>
                  <a:srgbClr val="403C4E"/>
                </a:solidFill>
                <a:latin typeface="Merriweather"/>
                <a:ea typeface="Merriweather"/>
                <a:cs typeface="Merriweather"/>
                <a:sym typeface="Merriweather"/>
              </a:defRPr>
            </a:lvl1pPr>
          </a:lstStyle>
          <a:p>
            <a:pPr/>
            <a:r>
              <a:t>3</a:t>
            </a:r>
          </a:p>
        </p:txBody>
      </p:sp>
      <p:sp>
        <p:nvSpPr>
          <p:cNvPr id="132" name="Text 12"/>
          <p:cNvSpPr txBox="1"/>
          <p:nvPr/>
        </p:nvSpPr>
        <p:spPr>
          <a:xfrm>
            <a:off x="7036475" y="6733937"/>
            <a:ext cx="2108337" cy="348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200">
                <a:solidFill>
                  <a:srgbClr val="403C4E"/>
                </a:solidFill>
                <a:latin typeface="Merriweather"/>
                <a:ea typeface="Merriweather"/>
                <a:cs typeface="Merriweather"/>
                <a:sym typeface="Merriweather"/>
              </a:defRPr>
            </a:lvl1pPr>
          </a:lstStyle>
          <a:p>
            <a:pPr/>
            <a:r>
              <a:t>Fed Funds Rate</a:t>
            </a:r>
          </a:p>
        </p:txBody>
      </p:sp>
      <p:sp>
        <p:nvSpPr>
          <p:cNvPr id="133" name="Text 13"/>
          <p:cNvSpPr txBox="1"/>
          <p:nvPr/>
        </p:nvSpPr>
        <p:spPr>
          <a:xfrm>
            <a:off x="7036475" y="7230427"/>
            <a:ext cx="3226830"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a:solidFill>
                  <a:srgbClr val="403C4E"/>
                </a:solidFill>
                <a:latin typeface="Open Sans"/>
                <a:ea typeface="Open Sans"/>
                <a:cs typeface="Open Sans"/>
                <a:sym typeface="Open Sans"/>
              </a:defRPr>
            </a:lvl1pPr>
          </a:lstStyle>
          <a:p>
            <a:pPr/>
            <a:r>
              <a:t>Primary tool for monetary policy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ext 0"/>
          <p:cNvSpPr txBox="1"/>
          <p:nvPr/>
        </p:nvSpPr>
        <p:spPr>
          <a:xfrm>
            <a:off x="864036" y="2598062"/>
            <a:ext cx="7837489" cy="7497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0"/>
              </a:lnSpc>
              <a:defRPr b="1" sz="4800">
                <a:solidFill>
                  <a:srgbClr val="403C4E"/>
                </a:solidFill>
                <a:latin typeface="Merriweather"/>
                <a:ea typeface="Merriweather"/>
                <a:cs typeface="Merriweather"/>
                <a:sym typeface="Merriweather"/>
              </a:defRPr>
            </a:lvl1pPr>
          </a:lstStyle>
          <a:p>
            <a:pPr/>
            <a:r>
              <a:t>Data Sources and Methods</a:t>
            </a:r>
          </a:p>
        </p:txBody>
      </p:sp>
      <p:sp>
        <p:nvSpPr>
          <p:cNvPr id="136" name="Text 1"/>
          <p:cNvSpPr txBox="1"/>
          <p:nvPr/>
        </p:nvSpPr>
        <p:spPr>
          <a:xfrm>
            <a:off x="864036" y="3986688"/>
            <a:ext cx="1960862"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sz="2400">
                <a:solidFill>
                  <a:srgbClr val="403C4E"/>
                </a:solidFill>
                <a:latin typeface="Merriweather"/>
                <a:ea typeface="Merriweather"/>
                <a:cs typeface="Merriweather"/>
                <a:sym typeface="Merriweather"/>
              </a:defRPr>
            </a:lvl1pPr>
          </a:lstStyle>
          <a:p>
            <a:pPr/>
            <a:r>
              <a:t>Data Sources</a:t>
            </a:r>
          </a:p>
        </p:txBody>
      </p:sp>
      <p:sp>
        <p:nvSpPr>
          <p:cNvPr id="137" name="Text 2"/>
          <p:cNvSpPr txBox="1"/>
          <p:nvPr/>
        </p:nvSpPr>
        <p:spPr>
          <a:xfrm>
            <a:off x="864036" y="4619268"/>
            <a:ext cx="6150056"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CPI and Unemployment from BLS. Federal Funds Rate from FRED.</a:t>
            </a:r>
          </a:p>
        </p:txBody>
      </p:sp>
      <p:sp>
        <p:nvSpPr>
          <p:cNvPr id="138" name="Text 3"/>
          <p:cNvSpPr txBox="1"/>
          <p:nvPr/>
        </p:nvSpPr>
        <p:spPr>
          <a:xfrm>
            <a:off x="7623929" y="3986688"/>
            <a:ext cx="2604096"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sz="2400">
                <a:solidFill>
                  <a:srgbClr val="403C4E"/>
                </a:solidFill>
                <a:latin typeface="Merriweather"/>
                <a:ea typeface="Merriweather"/>
                <a:cs typeface="Merriweather"/>
                <a:sym typeface="Merriweather"/>
              </a:defRPr>
            </a:lvl1pPr>
          </a:lstStyle>
          <a:p>
            <a:pPr/>
            <a:r>
              <a:t>Analysis Methods</a:t>
            </a:r>
          </a:p>
        </p:txBody>
      </p:sp>
      <p:sp>
        <p:nvSpPr>
          <p:cNvPr id="139" name="Text 4"/>
          <p:cNvSpPr txBox="1"/>
          <p:nvPr/>
        </p:nvSpPr>
        <p:spPr>
          <a:xfrm>
            <a:off x="7623929" y="4619268"/>
            <a:ext cx="6150055"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Calculating changes during rate cycles. Visualizations created in R using ggplot2.</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3" name="Image Gallery"/>
          <p:cNvGrpSpPr/>
          <p:nvPr/>
        </p:nvGrpSpPr>
        <p:grpSpPr>
          <a:xfrm>
            <a:off x="2545627" y="2275336"/>
            <a:ext cx="7846204" cy="6172201"/>
            <a:chOff x="0" y="0"/>
            <a:chExt cx="7846202" cy="6172200"/>
          </a:xfrm>
        </p:grpSpPr>
        <p:pic>
          <p:nvPicPr>
            <p:cNvPr id="141" name="overtime.png" descr="overtime.png"/>
            <p:cNvPicPr>
              <a:picLocks noChangeAspect="1"/>
            </p:cNvPicPr>
            <p:nvPr/>
          </p:nvPicPr>
          <p:blipFill>
            <a:blip r:embed="rId2">
              <a:extLst/>
            </a:blip>
            <a:srcRect l="855" t="0" r="855" b="0"/>
            <a:stretch>
              <a:fillRect/>
            </a:stretch>
          </p:blipFill>
          <p:spPr>
            <a:xfrm>
              <a:off x="0" y="0"/>
              <a:ext cx="7846203" cy="5701953"/>
            </a:xfrm>
            <a:prstGeom prst="rect">
              <a:avLst/>
            </a:prstGeom>
            <a:ln w="12700" cap="flat">
              <a:noFill/>
              <a:miter lim="400000"/>
            </a:ln>
            <a:effectLst/>
          </p:spPr>
        </p:pic>
        <p:sp>
          <p:nvSpPr>
            <p:cNvPr id="142" name="Caption"/>
            <p:cNvSpPr/>
            <p:nvPr/>
          </p:nvSpPr>
          <p:spPr>
            <a:xfrm>
              <a:off x="0" y="5778152"/>
              <a:ext cx="7846203"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144" name="This graph shows trends of Fed Funds Rate (blue), Unemployment Rate (coral), and Inflation (green). Recessions are highlighted in light blue."/>
          <p:cNvSpPr txBox="1"/>
          <p:nvPr/>
        </p:nvSpPr>
        <p:spPr>
          <a:xfrm>
            <a:off x="477135" y="535918"/>
            <a:ext cx="13274141" cy="1031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533">
                <a:solidFill>
                  <a:srgbClr val="403C4E"/>
                </a:solidFill>
                <a:latin typeface="Times Roman"/>
                <a:ea typeface="Times Roman"/>
                <a:cs typeface="Times Roman"/>
                <a:sym typeface="Times Roman"/>
              </a:defRPr>
            </a:lvl1pPr>
          </a:lstStyle>
          <a:p>
            <a:pPr/>
            <a:r>
              <a:t>This graph shows trends of Fed Funds Rate (blue), Unemployment Rate (coral), and Inflation (green). Recessions are highlighted in light blue.</a:t>
            </a:r>
            <a:endParaRPr sz="1200">
              <a:solidFill>
                <a:srgbClr val="000000"/>
              </a:solidFill>
            </a:endParaR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147" name="Image 1" descr="Image 1"/>
          <p:cNvPicPr>
            <a:picLocks noChangeAspect="1"/>
          </p:cNvPicPr>
          <p:nvPr/>
        </p:nvPicPr>
        <p:blipFill>
          <a:blip r:embed="rId3">
            <a:extLst/>
          </a:blip>
          <a:stretch>
            <a:fillRect/>
          </a:stretch>
        </p:blipFill>
        <p:spPr>
          <a:xfrm>
            <a:off x="281106" y="2508289"/>
            <a:ext cx="4924070" cy="3213022"/>
          </a:xfrm>
          <a:prstGeom prst="rect">
            <a:avLst/>
          </a:prstGeom>
          <a:ln w="12700">
            <a:miter lim="400000"/>
          </a:ln>
        </p:spPr>
      </p:pic>
      <p:sp>
        <p:nvSpPr>
          <p:cNvPr id="148" name="Text 0"/>
          <p:cNvSpPr txBox="1"/>
          <p:nvPr/>
        </p:nvSpPr>
        <p:spPr>
          <a:xfrm>
            <a:off x="6273641" y="939284"/>
            <a:ext cx="6751588"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403C4E"/>
                </a:solidFill>
                <a:latin typeface="Merriweather"/>
                <a:ea typeface="Merriweather"/>
                <a:cs typeface="Merriweather"/>
                <a:sym typeface="Merriweather"/>
              </a:defRPr>
            </a:lvl1pPr>
          </a:lstStyle>
          <a:p>
            <a:pPr/>
            <a:r>
              <a:t>Rate Cut and Hike Cycles</a:t>
            </a:r>
          </a:p>
        </p:txBody>
      </p:sp>
      <p:sp>
        <p:nvSpPr>
          <p:cNvPr id="149" name="Text 1"/>
          <p:cNvSpPr txBox="1"/>
          <p:nvPr/>
        </p:nvSpPr>
        <p:spPr>
          <a:xfrm>
            <a:off x="6273641" y="1979771"/>
            <a:ext cx="7569518"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pPr/>
            <a:r>
              <a:t>We've identified key periods of Rate Cut Cycles (orange) and Rate Hike Cycles (blue). These represent Fed responses to economic conditions.</a:t>
            </a:r>
          </a:p>
        </p:txBody>
      </p:sp>
      <p:sp>
        <p:nvSpPr>
          <p:cNvPr id="150" name="Shape 2"/>
          <p:cNvSpPr/>
          <p:nvPr/>
        </p:nvSpPr>
        <p:spPr>
          <a:xfrm>
            <a:off x="6595823" y="2952393"/>
            <a:ext cx="30481" cy="4337804"/>
          </a:xfrm>
          <a:prstGeom prst="roundRect">
            <a:avLst>
              <a:gd name="adj" fmla="val 50000"/>
            </a:avLst>
          </a:prstGeom>
          <a:solidFill>
            <a:srgbClr val="E5BEB2"/>
          </a:solidFill>
          <a:ln w="12700">
            <a:miter lim="400000"/>
          </a:ln>
        </p:spPr>
        <p:txBody>
          <a:bodyPr lIns="45719" rIns="45719"/>
          <a:lstStyle/>
          <a:p>
            <a:pPr/>
          </a:p>
        </p:txBody>
      </p:sp>
      <p:sp>
        <p:nvSpPr>
          <p:cNvPr id="151" name="Shape 3"/>
          <p:cNvSpPr/>
          <p:nvPr/>
        </p:nvSpPr>
        <p:spPr>
          <a:xfrm>
            <a:off x="6833651" y="3443168"/>
            <a:ext cx="787242" cy="30481"/>
          </a:xfrm>
          <a:prstGeom prst="roundRect">
            <a:avLst>
              <a:gd name="adj" fmla="val 50000"/>
            </a:avLst>
          </a:prstGeom>
          <a:solidFill>
            <a:srgbClr val="E5BEB2"/>
          </a:solidFill>
          <a:ln w="12700">
            <a:miter lim="400000"/>
          </a:ln>
        </p:spPr>
        <p:txBody>
          <a:bodyPr lIns="45719" rIns="45719"/>
          <a:lstStyle/>
          <a:p>
            <a:pPr/>
          </a:p>
        </p:txBody>
      </p:sp>
      <p:sp>
        <p:nvSpPr>
          <p:cNvPr id="152" name="Shape 4"/>
          <p:cNvSpPr/>
          <p:nvPr/>
        </p:nvSpPr>
        <p:spPr>
          <a:xfrm>
            <a:off x="6357997" y="3205401"/>
            <a:ext cx="506136" cy="506136"/>
          </a:xfrm>
          <a:prstGeom prst="roundRect">
            <a:avLst>
              <a:gd name="adj" fmla="val 18668"/>
            </a:avLst>
          </a:prstGeom>
          <a:solidFill>
            <a:srgbClr val="FFD8CC"/>
          </a:solidFill>
          <a:ln w="7620">
            <a:solidFill>
              <a:srgbClr val="E5BEB2"/>
            </a:solidFill>
          </a:ln>
        </p:spPr>
        <p:txBody>
          <a:bodyPr lIns="45719" rIns="45719"/>
          <a:lstStyle/>
          <a:p>
            <a:pPr/>
          </a:p>
        </p:txBody>
      </p:sp>
      <p:sp>
        <p:nvSpPr>
          <p:cNvPr id="153" name="Text 5"/>
          <p:cNvSpPr txBox="1"/>
          <p:nvPr/>
        </p:nvSpPr>
        <p:spPr>
          <a:xfrm>
            <a:off x="6512833" y="3289696"/>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03C4E"/>
                </a:solidFill>
                <a:latin typeface="Merriweather"/>
                <a:ea typeface="Merriweather"/>
                <a:cs typeface="Merriweather"/>
                <a:sym typeface="Merriweather"/>
              </a:defRPr>
            </a:lvl1pPr>
          </a:lstStyle>
          <a:p>
            <a:pPr/>
            <a:r>
              <a:t>1</a:t>
            </a:r>
          </a:p>
        </p:txBody>
      </p:sp>
      <p:sp>
        <p:nvSpPr>
          <p:cNvPr id="154" name="Text 6"/>
          <p:cNvSpPr txBox="1"/>
          <p:nvPr/>
        </p:nvSpPr>
        <p:spPr>
          <a:xfrm>
            <a:off x="7848242" y="3177301"/>
            <a:ext cx="2139988"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03C4E"/>
                </a:solidFill>
                <a:latin typeface="Merriweather"/>
                <a:ea typeface="Merriweather"/>
                <a:cs typeface="Merriweather"/>
                <a:sym typeface="Merriweather"/>
              </a:defRPr>
            </a:lvl1pPr>
          </a:lstStyle>
          <a:p>
            <a:pPr/>
            <a:r>
              <a:t>Rate Cut Cycles</a:t>
            </a:r>
          </a:p>
        </p:txBody>
      </p:sp>
      <p:sp>
        <p:nvSpPr>
          <p:cNvPr id="155" name="Text 7"/>
          <p:cNvSpPr txBox="1"/>
          <p:nvPr/>
        </p:nvSpPr>
        <p:spPr>
          <a:xfrm>
            <a:off x="7848242" y="3663672"/>
            <a:ext cx="4104786"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403C4E"/>
                </a:solidFill>
                <a:latin typeface="Open Sans"/>
                <a:ea typeface="Open Sans"/>
                <a:cs typeface="Open Sans"/>
                <a:sym typeface="Open Sans"/>
              </a:defRPr>
            </a:lvl1pPr>
          </a:lstStyle>
          <a:p>
            <a:pPr/>
            <a:r>
              <a:t>Periods when the Fed lowers interest rates</a:t>
            </a:r>
          </a:p>
        </p:txBody>
      </p:sp>
      <p:sp>
        <p:nvSpPr>
          <p:cNvPr id="156" name="Shape 8"/>
          <p:cNvSpPr/>
          <p:nvPr/>
        </p:nvSpPr>
        <p:spPr>
          <a:xfrm>
            <a:off x="6833651" y="4964072"/>
            <a:ext cx="787242" cy="30481"/>
          </a:xfrm>
          <a:prstGeom prst="roundRect">
            <a:avLst>
              <a:gd name="adj" fmla="val 50000"/>
            </a:avLst>
          </a:prstGeom>
          <a:solidFill>
            <a:srgbClr val="E5BEB2"/>
          </a:solidFill>
          <a:ln w="12700">
            <a:miter lim="400000"/>
          </a:ln>
        </p:spPr>
        <p:txBody>
          <a:bodyPr lIns="45719" rIns="45719"/>
          <a:lstStyle/>
          <a:p>
            <a:pPr/>
          </a:p>
        </p:txBody>
      </p:sp>
      <p:sp>
        <p:nvSpPr>
          <p:cNvPr id="157" name="Shape 9"/>
          <p:cNvSpPr/>
          <p:nvPr/>
        </p:nvSpPr>
        <p:spPr>
          <a:xfrm>
            <a:off x="6357997" y="4726304"/>
            <a:ext cx="506136" cy="506136"/>
          </a:xfrm>
          <a:prstGeom prst="roundRect">
            <a:avLst>
              <a:gd name="adj" fmla="val 18668"/>
            </a:avLst>
          </a:prstGeom>
          <a:solidFill>
            <a:srgbClr val="FFD8CC"/>
          </a:solidFill>
          <a:ln w="7620">
            <a:solidFill>
              <a:srgbClr val="E5BEB2"/>
            </a:solidFill>
          </a:ln>
        </p:spPr>
        <p:txBody>
          <a:bodyPr lIns="45719" rIns="45719"/>
          <a:lstStyle/>
          <a:p>
            <a:pPr/>
          </a:p>
        </p:txBody>
      </p:sp>
      <p:sp>
        <p:nvSpPr>
          <p:cNvPr id="158" name="Text 10"/>
          <p:cNvSpPr txBox="1"/>
          <p:nvPr/>
        </p:nvSpPr>
        <p:spPr>
          <a:xfrm>
            <a:off x="6512833" y="4810600"/>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03C4E"/>
                </a:solidFill>
                <a:latin typeface="Merriweather"/>
                <a:ea typeface="Merriweather"/>
                <a:cs typeface="Merriweather"/>
                <a:sym typeface="Merriweather"/>
              </a:defRPr>
            </a:lvl1pPr>
          </a:lstStyle>
          <a:p>
            <a:pPr/>
            <a:r>
              <a:t>2</a:t>
            </a:r>
          </a:p>
        </p:txBody>
      </p:sp>
      <p:sp>
        <p:nvSpPr>
          <p:cNvPr id="159" name="Text 11"/>
          <p:cNvSpPr txBox="1"/>
          <p:nvPr/>
        </p:nvSpPr>
        <p:spPr>
          <a:xfrm>
            <a:off x="7848242" y="4698205"/>
            <a:ext cx="2264682"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03C4E"/>
                </a:solidFill>
                <a:latin typeface="Merriweather"/>
                <a:ea typeface="Merriweather"/>
                <a:cs typeface="Merriweather"/>
                <a:sym typeface="Merriweather"/>
              </a:defRPr>
            </a:lvl1pPr>
          </a:lstStyle>
          <a:p>
            <a:pPr/>
            <a:r>
              <a:t>Rate Hike Cycles</a:t>
            </a:r>
          </a:p>
        </p:txBody>
      </p:sp>
      <p:sp>
        <p:nvSpPr>
          <p:cNvPr id="160" name="Text 12"/>
          <p:cNvSpPr txBox="1"/>
          <p:nvPr/>
        </p:nvSpPr>
        <p:spPr>
          <a:xfrm>
            <a:off x="7848242" y="5184576"/>
            <a:ext cx="4056820"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403C4E"/>
                </a:solidFill>
                <a:latin typeface="Open Sans"/>
                <a:ea typeface="Open Sans"/>
                <a:cs typeface="Open Sans"/>
                <a:sym typeface="Open Sans"/>
              </a:defRPr>
            </a:lvl1pPr>
          </a:lstStyle>
          <a:p>
            <a:pPr/>
            <a:r>
              <a:t>Periods when the Fed raises interest rates</a:t>
            </a:r>
          </a:p>
        </p:txBody>
      </p:sp>
      <p:sp>
        <p:nvSpPr>
          <p:cNvPr id="161" name="Shape 13"/>
          <p:cNvSpPr/>
          <p:nvPr/>
        </p:nvSpPr>
        <p:spPr>
          <a:xfrm>
            <a:off x="6833651" y="6484977"/>
            <a:ext cx="787242" cy="30481"/>
          </a:xfrm>
          <a:prstGeom prst="roundRect">
            <a:avLst>
              <a:gd name="adj" fmla="val 50000"/>
            </a:avLst>
          </a:prstGeom>
          <a:solidFill>
            <a:srgbClr val="E5BEB2"/>
          </a:solidFill>
          <a:ln w="12700">
            <a:miter lim="400000"/>
          </a:ln>
        </p:spPr>
        <p:txBody>
          <a:bodyPr lIns="45719" rIns="45719"/>
          <a:lstStyle/>
          <a:p>
            <a:pPr/>
          </a:p>
        </p:txBody>
      </p:sp>
      <p:sp>
        <p:nvSpPr>
          <p:cNvPr id="162" name="Shape 14"/>
          <p:cNvSpPr/>
          <p:nvPr/>
        </p:nvSpPr>
        <p:spPr>
          <a:xfrm>
            <a:off x="6357997" y="6247208"/>
            <a:ext cx="506136" cy="506136"/>
          </a:xfrm>
          <a:prstGeom prst="roundRect">
            <a:avLst>
              <a:gd name="adj" fmla="val 18668"/>
            </a:avLst>
          </a:prstGeom>
          <a:solidFill>
            <a:srgbClr val="FFD8CC"/>
          </a:solidFill>
          <a:ln w="7620">
            <a:solidFill>
              <a:srgbClr val="E5BEB2"/>
            </a:solidFill>
          </a:ln>
        </p:spPr>
        <p:txBody>
          <a:bodyPr lIns="45719" rIns="45719"/>
          <a:lstStyle/>
          <a:p>
            <a:pPr/>
          </a:p>
        </p:txBody>
      </p:sp>
      <p:sp>
        <p:nvSpPr>
          <p:cNvPr id="163" name="Text 15"/>
          <p:cNvSpPr txBox="1"/>
          <p:nvPr/>
        </p:nvSpPr>
        <p:spPr>
          <a:xfrm>
            <a:off x="6512834" y="6331506"/>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03C4E"/>
                </a:solidFill>
                <a:latin typeface="Merriweather"/>
                <a:ea typeface="Merriweather"/>
                <a:cs typeface="Merriweather"/>
                <a:sym typeface="Merriweather"/>
              </a:defRPr>
            </a:lvl1pPr>
          </a:lstStyle>
          <a:p>
            <a:pPr/>
            <a:r>
              <a:t>3</a:t>
            </a:r>
          </a:p>
        </p:txBody>
      </p:sp>
      <p:sp>
        <p:nvSpPr>
          <p:cNvPr id="164" name="Text 16"/>
          <p:cNvSpPr txBox="1"/>
          <p:nvPr/>
        </p:nvSpPr>
        <p:spPr>
          <a:xfrm>
            <a:off x="7848242" y="6219111"/>
            <a:ext cx="2884327"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03C4E"/>
                </a:solidFill>
                <a:latin typeface="Merriweather"/>
                <a:ea typeface="Merriweather"/>
                <a:cs typeface="Merriweather"/>
                <a:sym typeface="Merriweather"/>
              </a:defRPr>
            </a:lvl1pPr>
          </a:lstStyle>
          <a:p>
            <a:pPr/>
            <a:r>
              <a:t>Economic Conditions</a:t>
            </a:r>
          </a:p>
        </p:txBody>
      </p:sp>
      <p:sp>
        <p:nvSpPr>
          <p:cNvPr id="165" name="Text 17"/>
          <p:cNvSpPr txBox="1"/>
          <p:nvPr/>
        </p:nvSpPr>
        <p:spPr>
          <a:xfrm>
            <a:off x="7848242" y="6705480"/>
            <a:ext cx="4422522"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403C4E"/>
                </a:solidFill>
                <a:latin typeface="Open Sans"/>
                <a:ea typeface="Open Sans"/>
                <a:cs typeface="Open Sans"/>
                <a:sym typeface="Open Sans"/>
              </a:defRPr>
            </a:lvl1pPr>
          </a:lstStyle>
          <a:p>
            <a:pPr/>
            <a:r>
              <a:t>Fed's response to inflation and unemployment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 2" descr="Image 2"/>
          <p:cNvPicPr>
            <a:picLocks noChangeAspect="1"/>
          </p:cNvPicPr>
          <p:nvPr/>
        </p:nvPicPr>
        <p:blipFill>
          <a:blip r:embed="rId2">
            <a:extLst/>
          </a:blip>
          <a:stretch>
            <a:fillRect/>
          </a:stretch>
        </p:blipFill>
        <p:spPr>
          <a:xfrm>
            <a:off x="692468" y="2934891"/>
            <a:ext cx="989291" cy="1582937"/>
          </a:xfrm>
          <a:prstGeom prst="rect">
            <a:avLst/>
          </a:prstGeom>
          <a:ln w="12700">
            <a:miter lim="400000"/>
          </a:ln>
        </p:spPr>
      </p:pic>
      <p:sp>
        <p:nvSpPr>
          <p:cNvPr id="168" name="Text 2"/>
          <p:cNvSpPr txBox="1"/>
          <p:nvPr/>
        </p:nvSpPr>
        <p:spPr>
          <a:xfrm>
            <a:off x="1978461" y="3132652"/>
            <a:ext cx="1004765"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403C4E"/>
                </a:solidFill>
                <a:latin typeface="Merriweather"/>
                <a:ea typeface="Merriweather"/>
                <a:cs typeface="Merriweather"/>
                <a:sym typeface="Merriweather"/>
              </a:defRPr>
            </a:lvl1pPr>
          </a:lstStyle>
          <a:p>
            <a:pPr/>
            <a:r>
              <a:t>Rate Cut</a:t>
            </a:r>
          </a:p>
        </p:txBody>
      </p:sp>
      <p:sp>
        <p:nvSpPr>
          <p:cNvPr id="169" name="Text 3"/>
          <p:cNvSpPr txBox="1"/>
          <p:nvPr/>
        </p:nvSpPr>
        <p:spPr>
          <a:xfrm>
            <a:off x="1978461" y="3560445"/>
            <a:ext cx="2098435"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403C4E"/>
                </a:solidFill>
                <a:latin typeface="Open Sans"/>
                <a:ea typeface="Open Sans"/>
                <a:cs typeface="Open Sans"/>
                <a:sym typeface="Open Sans"/>
              </a:defRPr>
            </a:lvl1pPr>
          </a:lstStyle>
          <a:p>
            <a:pPr/>
            <a:r>
              <a:t>Fed lowers interest rates</a:t>
            </a:r>
          </a:p>
        </p:txBody>
      </p:sp>
      <p:pic>
        <p:nvPicPr>
          <p:cNvPr id="170" name="Image 3" descr="Image 3"/>
          <p:cNvPicPr>
            <a:picLocks noChangeAspect="1"/>
          </p:cNvPicPr>
          <p:nvPr/>
        </p:nvPicPr>
        <p:blipFill>
          <a:blip r:embed="rId3">
            <a:extLst/>
          </a:blip>
          <a:stretch>
            <a:fillRect/>
          </a:stretch>
        </p:blipFill>
        <p:spPr>
          <a:xfrm>
            <a:off x="692468" y="4517826"/>
            <a:ext cx="989291" cy="1582937"/>
          </a:xfrm>
          <a:prstGeom prst="rect">
            <a:avLst/>
          </a:prstGeom>
          <a:ln w="12700">
            <a:miter lim="400000"/>
          </a:ln>
        </p:spPr>
      </p:pic>
      <p:sp>
        <p:nvSpPr>
          <p:cNvPr id="171" name="Text 4"/>
          <p:cNvSpPr txBox="1"/>
          <p:nvPr/>
        </p:nvSpPr>
        <p:spPr>
          <a:xfrm>
            <a:off x="1978461" y="4715588"/>
            <a:ext cx="1755646"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403C4E"/>
                </a:solidFill>
                <a:latin typeface="Merriweather"/>
                <a:ea typeface="Merriweather"/>
                <a:cs typeface="Merriweather"/>
                <a:sym typeface="Merriweather"/>
              </a:defRPr>
            </a:lvl1pPr>
          </a:lstStyle>
          <a:p>
            <a:pPr/>
            <a:r>
              <a:t>Unemployment</a:t>
            </a:r>
          </a:p>
        </p:txBody>
      </p:sp>
      <p:sp>
        <p:nvSpPr>
          <p:cNvPr id="172" name="Text 5"/>
          <p:cNvSpPr txBox="1"/>
          <p:nvPr/>
        </p:nvSpPr>
        <p:spPr>
          <a:xfrm>
            <a:off x="1978461" y="5143381"/>
            <a:ext cx="1675112"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403C4E"/>
                </a:solidFill>
                <a:latin typeface="Open Sans"/>
                <a:ea typeface="Open Sans"/>
                <a:cs typeface="Open Sans"/>
                <a:sym typeface="Open Sans"/>
              </a:defRPr>
            </a:lvl1pPr>
          </a:lstStyle>
          <a:p>
            <a:pPr/>
            <a:r>
              <a:t>Typically decreases</a:t>
            </a:r>
          </a:p>
        </p:txBody>
      </p:sp>
      <p:pic>
        <p:nvPicPr>
          <p:cNvPr id="173" name="Image 4" descr="Image 4"/>
          <p:cNvPicPr>
            <a:picLocks noChangeAspect="1"/>
          </p:cNvPicPr>
          <p:nvPr/>
        </p:nvPicPr>
        <p:blipFill>
          <a:blip r:embed="rId4">
            <a:extLst/>
          </a:blip>
          <a:stretch>
            <a:fillRect/>
          </a:stretch>
        </p:blipFill>
        <p:spPr>
          <a:xfrm>
            <a:off x="692468" y="6100762"/>
            <a:ext cx="989291" cy="1582937"/>
          </a:xfrm>
          <a:prstGeom prst="rect">
            <a:avLst/>
          </a:prstGeom>
          <a:ln w="12700">
            <a:miter lim="400000"/>
          </a:ln>
        </p:spPr>
      </p:pic>
      <p:sp>
        <p:nvSpPr>
          <p:cNvPr id="174" name="Text 6"/>
          <p:cNvSpPr txBox="1"/>
          <p:nvPr/>
        </p:nvSpPr>
        <p:spPr>
          <a:xfrm>
            <a:off x="1978461" y="6298524"/>
            <a:ext cx="95092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403C4E"/>
                </a:solidFill>
                <a:latin typeface="Merriweather"/>
                <a:ea typeface="Merriweather"/>
                <a:cs typeface="Merriweather"/>
                <a:sym typeface="Merriweather"/>
              </a:defRPr>
            </a:lvl1pPr>
          </a:lstStyle>
          <a:p>
            <a:pPr/>
            <a:r>
              <a:t>Inflation</a:t>
            </a:r>
          </a:p>
        </p:txBody>
      </p:sp>
      <p:sp>
        <p:nvSpPr>
          <p:cNvPr id="175" name="Text 7"/>
          <p:cNvSpPr txBox="1"/>
          <p:nvPr/>
        </p:nvSpPr>
        <p:spPr>
          <a:xfrm>
            <a:off x="1978461" y="6726317"/>
            <a:ext cx="1145563"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403C4E"/>
                </a:solidFill>
                <a:latin typeface="Open Sans"/>
                <a:ea typeface="Open Sans"/>
                <a:cs typeface="Open Sans"/>
                <a:sym typeface="Open Sans"/>
              </a:defRPr>
            </a:lvl1pPr>
          </a:lstStyle>
          <a:p>
            <a:pPr/>
            <a:r>
              <a:t>May increase</a:t>
            </a:r>
          </a:p>
        </p:txBody>
      </p:sp>
      <p:grpSp>
        <p:nvGrpSpPr>
          <p:cNvPr id="178" name="Image Gallery"/>
          <p:cNvGrpSpPr/>
          <p:nvPr/>
        </p:nvGrpSpPr>
        <p:grpSpPr>
          <a:xfrm>
            <a:off x="5076445" y="801484"/>
            <a:ext cx="8987042" cy="7096880"/>
            <a:chOff x="0" y="0"/>
            <a:chExt cx="8987041" cy="7096879"/>
          </a:xfrm>
        </p:grpSpPr>
        <p:pic>
          <p:nvPicPr>
            <p:cNvPr id="176" name="pic 2.png" descr="pic 2.png"/>
            <p:cNvPicPr>
              <a:picLocks noChangeAspect="1"/>
            </p:cNvPicPr>
            <p:nvPr/>
          </p:nvPicPr>
          <p:blipFill>
            <a:blip r:embed="rId5">
              <a:extLst/>
            </a:blip>
            <a:srcRect l="1564" t="0" r="1564" b="0"/>
            <a:stretch>
              <a:fillRect/>
            </a:stretch>
          </p:blipFill>
          <p:spPr>
            <a:xfrm>
              <a:off x="0" y="0"/>
              <a:ext cx="8987042" cy="6626632"/>
            </a:xfrm>
            <a:prstGeom prst="rect">
              <a:avLst/>
            </a:prstGeom>
            <a:ln w="12700" cap="flat">
              <a:noFill/>
              <a:miter lim="400000"/>
            </a:ln>
            <a:effectLst/>
          </p:spPr>
        </p:pic>
        <p:sp>
          <p:nvSpPr>
            <p:cNvPr id="177" name="Caption"/>
            <p:cNvSpPr/>
            <p:nvPr/>
          </p:nvSpPr>
          <p:spPr>
            <a:xfrm>
              <a:off x="0" y="6702831"/>
              <a:ext cx="898704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179" name="Effects of Rate Cuts on Unemployment and Inflation"/>
          <p:cNvSpPr txBox="1"/>
          <p:nvPr/>
        </p:nvSpPr>
        <p:spPr>
          <a:xfrm>
            <a:off x="297062" y="729222"/>
            <a:ext cx="4813993" cy="6229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800"/>
              </a:lnSpc>
              <a:defRPr b="1" sz="1500">
                <a:solidFill>
                  <a:srgbClr val="403C4E"/>
                </a:solidFill>
                <a:latin typeface="Merriweather"/>
                <a:ea typeface="Merriweather"/>
                <a:cs typeface="Merriweather"/>
                <a:sym typeface="Merriweather"/>
              </a:defRPr>
            </a:lvl1pPr>
          </a:lstStyle>
          <a:p>
            <a:pPr/>
            <a:r>
              <a:t>Effects of Rate Cuts on Unemployment and Inflation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ext 0"/>
          <p:cNvSpPr txBox="1"/>
          <p:nvPr/>
        </p:nvSpPr>
        <p:spPr>
          <a:xfrm>
            <a:off x="6178867" y="545901"/>
            <a:ext cx="7759066" cy="12082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800"/>
              </a:lnSpc>
              <a:defRPr b="1" sz="3800">
                <a:solidFill>
                  <a:srgbClr val="403C4E"/>
                </a:solidFill>
                <a:latin typeface="Merriweather"/>
                <a:ea typeface="Merriweather"/>
                <a:cs typeface="Merriweather"/>
                <a:sym typeface="Merriweather"/>
              </a:defRPr>
            </a:lvl1pPr>
          </a:lstStyle>
          <a:p>
            <a:pPr/>
            <a:r>
              <a:t>Effects of Rate Hikes on Inflation and Unemployment</a:t>
            </a:r>
          </a:p>
        </p:txBody>
      </p:sp>
      <p:grpSp>
        <p:nvGrpSpPr>
          <p:cNvPr id="184" name="Image Gallery"/>
          <p:cNvGrpSpPr/>
          <p:nvPr/>
        </p:nvGrpSpPr>
        <p:grpSpPr>
          <a:xfrm>
            <a:off x="-40650" y="1939555"/>
            <a:ext cx="7502003" cy="5837426"/>
            <a:chOff x="0" y="0"/>
            <a:chExt cx="7502001" cy="5837425"/>
          </a:xfrm>
        </p:grpSpPr>
        <p:pic>
          <p:nvPicPr>
            <p:cNvPr id="182" name="slide6.png" descr="slide6.png"/>
            <p:cNvPicPr>
              <a:picLocks noChangeAspect="1"/>
            </p:cNvPicPr>
            <p:nvPr/>
          </p:nvPicPr>
          <p:blipFill>
            <a:blip r:embed="rId2">
              <a:extLst/>
            </a:blip>
            <a:srcRect l="80" t="0" r="80" b="0"/>
            <a:stretch>
              <a:fillRect/>
            </a:stretch>
          </p:blipFill>
          <p:spPr>
            <a:xfrm>
              <a:off x="0" y="0"/>
              <a:ext cx="7502002" cy="5367178"/>
            </a:xfrm>
            <a:prstGeom prst="rect">
              <a:avLst/>
            </a:prstGeom>
            <a:ln w="12700" cap="flat">
              <a:noFill/>
              <a:miter lim="400000"/>
            </a:ln>
            <a:effectLst/>
          </p:spPr>
        </p:pic>
        <p:sp>
          <p:nvSpPr>
            <p:cNvPr id="183" name="Caption"/>
            <p:cNvSpPr/>
            <p:nvPr/>
          </p:nvSpPr>
          <p:spPr>
            <a:xfrm>
              <a:off x="0" y="5443377"/>
              <a:ext cx="750200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grpSp>
        <p:nvGrpSpPr>
          <p:cNvPr id="187" name="Image Gallery"/>
          <p:cNvGrpSpPr/>
          <p:nvPr/>
        </p:nvGrpSpPr>
        <p:grpSpPr>
          <a:xfrm>
            <a:off x="7180720" y="2048254"/>
            <a:ext cx="7505701" cy="5829301"/>
            <a:chOff x="0" y="0"/>
            <a:chExt cx="7505700" cy="5829300"/>
          </a:xfrm>
        </p:grpSpPr>
        <p:pic>
          <p:nvPicPr>
            <p:cNvPr id="185" name="hike.png" descr="hike.png"/>
            <p:cNvPicPr>
              <a:picLocks noChangeAspect="1"/>
            </p:cNvPicPr>
            <p:nvPr/>
          </p:nvPicPr>
          <p:blipFill>
            <a:blip r:embed="rId3">
              <a:extLst/>
            </a:blip>
            <a:srcRect l="0" t="20" r="0" b="20"/>
            <a:stretch>
              <a:fillRect/>
            </a:stretch>
          </p:blipFill>
          <p:spPr>
            <a:xfrm>
              <a:off x="0" y="0"/>
              <a:ext cx="7505700" cy="5359053"/>
            </a:xfrm>
            <a:prstGeom prst="rect">
              <a:avLst/>
            </a:prstGeom>
            <a:ln w="12700" cap="flat">
              <a:noFill/>
              <a:miter lim="400000"/>
            </a:ln>
            <a:effectLst/>
          </p:spPr>
        </p:pic>
        <p:sp>
          <p:nvSpPr>
            <p:cNvPr id="186" name="Caption"/>
            <p:cNvSpPr/>
            <p:nvPr/>
          </p:nvSpPr>
          <p:spPr>
            <a:xfrm>
              <a:off x="0" y="5435252"/>
              <a:ext cx="7505700"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ext 0"/>
          <p:cNvSpPr txBox="1"/>
          <p:nvPr/>
        </p:nvSpPr>
        <p:spPr>
          <a:xfrm>
            <a:off x="6634798" y="1222086"/>
            <a:ext cx="5907188" cy="7497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0"/>
              </a:lnSpc>
              <a:defRPr b="1" sz="4800">
                <a:solidFill>
                  <a:srgbClr val="403C4E"/>
                </a:solidFill>
                <a:latin typeface="Merriweather"/>
                <a:ea typeface="Merriweather"/>
                <a:cs typeface="Merriweather"/>
                <a:sym typeface="Merriweather"/>
              </a:defRPr>
            </a:lvl1pPr>
          </a:lstStyle>
          <a:p>
            <a:pPr/>
            <a:r>
              <a:t>Summary of Results</a:t>
            </a:r>
          </a:p>
        </p:txBody>
      </p:sp>
      <p:sp>
        <p:nvSpPr>
          <p:cNvPr id="190" name="Shape 2"/>
          <p:cNvSpPr/>
          <p:nvPr/>
        </p:nvSpPr>
        <p:spPr>
          <a:xfrm>
            <a:off x="6365676" y="2852738"/>
            <a:ext cx="7041714" cy="1101567"/>
          </a:xfrm>
          <a:prstGeom prst="rect">
            <a:avLst/>
          </a:prstGeom>
          <a:solidFill>
            <a:srgbClr val="FFFFFF">
              <a:alpha val="4000"/>
            </a:srgbClr>
          </a:solidFill>
          <a:ln w="12700">
            <a:miter lim="400000"/>
          </a:ln>
        </p:spPr>
        <p:txBody>
          <a:bodyPr lIns="45719" rIns="45719"/>
          <a:lstStyle/>
          <a:p>
            <a:pPr/>
          </a:p>
        </p:txBody>
      </p:sp>
      <p:sp>
        <p:nvSpPr>
          <p:cNvPr id="191" name="Text 4"/>
          <p:cNvSpPr txBox="1"/>
          <p:nvPr/>
        </p:nvSpPr>
        <p:spPr>
          <a:xfrm>
            <a:off x="9078397" y="3008471"/>
            <a:ext cx="1960006"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Reduce unemployment</a:t>
            </a:r>
          </a:p>
        </p:txBody>
      </p:sp>
      <p:sp>
        <p:nvSpPr>
          <p:cNvPr id="192" name="Text 5"/>
          <p:cNvSpPr txBox="1"/>
          <p:nvPr/>
        </p:nvSpPr>
        <p:spPr>
          <a:xfrm>
            <a:off x="11539656" y="3008471"/>
            <a:ext cx="1963818"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May increase inflation</a:t>
            </a:r>
          </a:p>
        </p:txBody>
      </p:sp>
      <p:sp>
        <p:nvSpPr>
          <p:cNvPr id="193" name="Shape 6"/>
          <p:cNvSpPr/>
          <p:nvPr/>
        </p:nvSpPr>
        <p:spPr>
          <a:xfrm>
            <a:off x="6365676" y="3954303"/>
            <a:ext cx="7041714" cy="1101567"/>
          </a:xfrm>
          <a:prstGeom prst="rect">
            <a:avLst/>
          </a:prstGeom>
          <a:solidFill>
            <a:srgbClr val="000000">
              <a:alpha val="4000"/>
            </a:srgbClr>
          </a:solidFill>
          <a:ln w="12700">
            <a:miter lim="400000"/>
          </a:ln>
        </p:spPr>
        <p:txBody>
          <a:bodyPr lIns="45719" rIns="45719"/>
          <a:lstStyle/>
          <a:p>
            <a:pPr/>
          </a:p>
        </p:txBody>
      </p:sp>
      <p:sp>
        <p:nvSpPr>
          <p:cNvPr id="194" name="Text 7"/>
          <p:cNvSpPr txBox="1"/>
          <p:nvPr/>
        </p:nvSpPr>
        <p:spPr>
          <a:xfrm>
            <a:off x="6829861" y="4306887"/>
            <a:ext cx="1192809" cy="370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Rate Hikes</a:t>
            </a:r>
          </a:p>
        </p:txBody>
      </p:sp>
      <p:sp>
        <p:nvSpPr>
          <p:cNvPr id="195" name="Text 8"/>
          <p:cNvSpPr txBox="1"/>
          <p:nvPr/>
        </p:nvSpPr>
        <p:spPr>
          <a:xfrm>
            <a:off x="9007306" y="4306887"/>
            <a:ext cx="1756353" cy="370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Combat inflation</a:t>
            </a:r>
          </a:p>
        </p:txBody>
      </p:sp>
      <p:sp>
        <p:nvSpPr>
          <p:cNvPr id="196" name="Text 9"/>
          <p:cNvSpPr txBox="1"/>
          <p:nvPr/>
        </p:nvSpPr>
        <p:spPr>
          <a:xfrm>
            <a:off x="11539656" y="4110037"/>
            <a:ext cx="1963818" cy="7641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May increase unemployment</a:t>
            </a:r>
          </a:p>
        </p:txBody>
      </p:sp>
      <p:sp>
        <p:nvSpPr>
          <p:cNvPr id="197" name="Text 3"/>
          <p:cNvSpPr txBox="1"/>
          <p:nvPr/>
        </p:nvSpPr>
        <p:spPr>
          <a:xfrm>
            <a:off x="6883470" y="3205321"/>
            <a:ext cx="1085591" cy="370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403C4E"/>
                </a:solidFill>
                <a:latin typeface="Open Sans"/>
                <a:ea typeface="Open Sans"/>
                <a:cs typeface="Open Sans"/>
                <a:sym typeface="Open Sans"/>
              </a:defRPr>
            </a:lvl1pPr>
          </a:lstStyle>
          <a:p>
            <a:pPr/>
            <a:r>
              <a:t>Rate Cuts</a:t>
            </a:r>
          </a:p>
        </p:txBody>
      </p:sp>
      <p:grpSp>
        <p:nvGrpSpPr>
          <p:cNvPr id="200" name="Image Gallery"/>
          <p:cNvGrpSpPr/>
          <p:nvPr/>
        </p:nvGrpSpPr>
        <p:grpSpPr>
          <a:xfrm>
            <a:off x="1450836" y="1333673"/>
            <a:ext cx="4927601" cy="6032501"/>
            <a:chOff x="0" y="0"/>
            <a:chExt cx="4927600" cy="6032500"/>
          </a:xfrm>
        </p:grpSpPr>
        <p:pic>
          <p:nvPicPr>
            <p:cNvPr id="198" name="pic3.png" descr="pic3.png"/>
            <p:cNvPicPr>
              <a:picLocks noChangeAspect="1"/>
            </p:cNvPicPr>
            <p:nvPr/>
          </p:nvPicPr>
          <p:blipFill>
            <a:blip r:embed="rId2">
              <a:extLst/>
            </a:blip>
            <a:srcRect l="0" t="615" r="0" b="615"/>
            <a:stretch>
              <a:fillRect/>
            </a:stretch>
          </p:blipFill>
          <p:spPr>
            <a:xfrm>
              <a:off x="0" y="0"/>
              <a:ext cx="4927600" cy="5562253"/>
            </a:xfrm>
            <a:prstGeom prst="rect">
              <a:avLst/>
            </a:prstGeom>
            <a:ln w="12700" cap="flat">
              <a:noFill/>
              <a:miter lim="400000"/>
            </a:ln>
            <a:effectLst/>
          </p:spPr>
        </p:pic>
        <p:sp>
          <p:nvSpPr>
            <p:cNvPr id="199" name="Caption"/>
            <p:cNvSpPr/>
            <p:nvPr/>
          </p:nvSpPr>
          <p:spPr>
            <a:xfrm>
              <a:off x="0" y="5638452"/>
              <a:ext cx="4927600"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pic>
        <p:nvPicPr>
          <p:cNvPr id="203" name="Image 1" descr="Image 1"/>
          <p:cNvPicPr>
            <a:picLocks noChangeAspect="1"/>
          </p:cNvPicPr>
          <p:nvPr/>
        </p:nvPicPr>
        <p:blipFill>
          <a:blip r:embed="rId3">
            <a:extLst/>
          </a:blip>
          <a:stretch>
            <a:fillRect/>
          </a:stretch>
        </p:blipFill>
        <p:spPr>
          <a:xfrm>
            <a:off x="9441656" y="2345769"/>
            <a:ext cx="4891089" cy="3537943"/>
          </a:xfrm>
          <a:prstGeom prst="rect">
            <a:avLst/>
          </a:prstGeom>
          <a:ln w="12700">
            <a:miter lim="400000"/>
          </a:ln>
        </p:spPr>
      </p:pic>
      <p:sp>
        <p:nvSpPr>
          <p:cNvPr id="204" name="Text 0"/>
          <p:cNvSpPr txBox="1"/>
          <p:nvPr/>
        </p:nvSpPr>
        <p:spPr>
          <a:xfrm>
            <a:off x="833198" y="674489"/>
            <a:ext cx="6048104" cy="7236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800"/>
              </a:lnSpc>
              <a:defRPr b="1" sz="4600">
                <a:solidFill>
                  <a:srgbClr val="403C4E"/>
                </a:solidFill>
                <a:latin typeface="Merriweather"/>
                <a:ea typeface="Merriweather"/>
                <a:cs typeface="Merriweather"/>
                <a:sym typeface="Merriweather"/>
              </a:defRPr>
            </a:lvl1pPr>
          </a:lstStyle>
          <a:p>
            <a:pPr/>
            <a:r>
              <a:t>Concluding Thoughts</a:t>
            </a:r>
          </a:p>
        </p:txBody>
      </p:sp>
      <p:sp>
        <p:nvSpPr>
          <p:cNvPr id="205" name="Shape 1"/>
          <p:cNvSpPr/>
          <p:nvPr/>
        </p:nvSpPr>
        <p:spPr>
          <a:xfrm>
            <a:off x="833199" y="1775460"/>
            <a:ext cx="7477601" cy="1767840"/>
          </a:xfrm>
          <a:prstGeom prst="roundRect">
            <a:avLst>
              <a:gd name="adj" fmla="val 5656"/>
            </a:avLst>
          </a:prstGeom>
          <a:solidFill>
            <a:srgbClr val="FFD8CC"/>
          </a:solidFill>
          <a:ln w="7620">
            <a:solidFill>
              <a:srgbClr val="E5BEB2"/>
            </a:solidFill>
          </a:ln>
        </p:spPr>
        <p:txBody>
          <a:bodyPr lIns="45719" rIns="45719"/>
          <a:lstStyle/>
          <a:p>
            <a:pPr/>
          </a:p>
        </p:txBody>
      </p:sp>
      <p:sp>
        <p:nvSpPr>
          <p:cNvPr id="206" name="Text 2"/>
          <p:cNvSpPr txBox="1"/>
          <p:nvPr/>
        </p:nvSpPr>
        <p:spPr>
          <a:xfrm>
            <a:off x="1078825" y="2021085"/>
            <a:ext cx="2615785" cy="3618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b="1" sz="2300">
                <a:solidFill>
                  <a:srgbClr val="403C4E"/>
                </a:solidFill>
                <a:latin typeface="Merriweather"/>
                <a:ea typeface="Merriweather"/>
                <a:cs typeface="Merriweather"/>
                <a:sym typeface="Merriweather"/>
              </a:defRPr>
            </a:lvl1pPr>
          </a:lstStyle>
          <a:p>
            <a:pPr/>
            <a:r>
              <a:t>Historical Analysis</a:t>
            </a:r>
          </a:p>
        </p:txBody>
      </p:sp>
      <p:sp>
        <p:nvSpPr>
          <p:cNvPr id="207" name="Text 3"/>
          <p:cNvSpPr txBox="1"/>
          <p:nvPr/>
        </p:nvSpPr>
        <p:spPr>
          <a:xfrm>
            <a:off x="1078825" y="2535673"/>
            <a:ext cx="6986349" cy="3472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a:solidFill>
                  <a:srgbClr val="403C4E"/>
                </a:solidFill>
                <a:latin typeface="Open Sans"/>
                <a:ea typeface="Open Sans"/>
                <a:cs typeface="Open Sans"/>
                <a:sym typeface="Open Sans"/>
              </a:defRPr>
            </a:lvl1pPr>
          </a:lstStyle>
          <a:p>
            <a:pPr/>
            <a:r>
              <a:t>Reveals challenges in balancing inflation control and job creation</a:t>
            </a:r>
          </a:p>
        </p:txBody>
      </p:sp>
      <p:sp>
        <p:nvSpPr>
          <p:cNvPr id="208" name="Shape 4"/>
          <p:cNvSpPr/>
          <p:nvPr/>
        </p:nvSpPr>
        <p:spPr>
          <a:xfrm>
            <a:off x="833199" y="3781306"/>
            <a:ext cx="7477601" cy="1767840"/>
          </a:xfrm>
          <a:prstGeom prst="roundRect">
            <a:avLst>
              <a:gd name="adj" fmla="val 5656"/>
            </a:avLst>
          </a:prstGeom>
          <a:solidFill>
            <a:srgbClr val="FFD8CC"/>
          </a:solidFill>
          <a:ln w="7620">
            <a:solidFill>
              <a:srgbClr val="E5BEB2"/>
            </a:solidFill>
          </a:ln>
        </p:spPr>
        <p:txBody>
          <a:bodyPr lIns="45719" rIns="45719"/>
          <a:lstStyle/>
          <a:p>
            <a:pPr/>
          </a:p>
        </p:txBody>
      </p:sp>
      <p:sp>
        <p:nvSpPr>
          <p:cNvPr id="209" name="Text 5"/>
          <p:cNvSpPr txBox="1"/>
          <p:nvPr/>
        </p:nvSpPr>
        <p:spPr>
          <a:xfrm>
            <a:off x="1078825" y="4026932"/>
            <a:ext cx="2030587" cy="3618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b="1" sz="2300">
                <a:solidFill>
                  <a:srgbClr val="403C4E"/>
                </a:solidFill>
                <a:latin typeface="Merriweather"/>
                <a:ea typeface="Merriweather"/>
                <a:cs typeface="Merriweather"/>
                <a:sym typeface="Merriweather"/>
              </a:defRPr>
            </a:lvl1pPr>
          </a:lstStyle>
          <a:p>
            <a:pPr/>
            <a:r>
              <a:t>Fed's Success</a:t>
            </a:r>
          </a:p>
        </p:txBody>
      </p:sp>
      <p:sp>
        <p:nvSpPr>
          <p:cNvPr id="210" name="Text 6"/>
          <p:cNvSpPr txBox="1"/>
          <p:nvPr/>
        </p:nvSpPr>
        <p:spPr>
          <a:xfrm>
            <a:off x="1078825" y="4541520"/>
            <a:ext cx="6986349" cy="7155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a:solidFill>
                  <a:srgbClr val="403C4E"/>
                </a:solidFill>
                <a:latin typeface="Open Sans"/>
                <a:ea typeface="Open Sans"/>
                <a:cs typeface="Open Sans"/>
                <a:sym typeface="Open Sans"/>
              </a:defRPr>
            </a:lvl1pPr>
          </a:lstStyle>
          <a:p>
            <a:pPr/>
            <a:r>
              <a:t>Generally succeeds, but sometimes one objective comes at the expense of another</a:t>
            </a:r>
          </a:p>
        </p:txBody>
      </p:sp>
      <p:sp>
        <p:nvSpPr>
          <p:cNvPr id="211" name="Shape 7"/>
          <p:cNvSpPr/>
          <p:nvPr/>
        </p:nvSpPr>
        <p:spPr>
          <a:xfrm>
            <a:off x="833199" y="5787152"/>
            <a:ext cx="7477601" cy="1767841"/>
          </a:xfrm>
          <a:prstGeom prst="roundRect">
            <a:avLst>
              <a:gd name="adj" fmla="val 5656"/>
            </a:avLst>
          </a:prstGeom>
          <a:solidFill>
            <a:srgbClr val="FFD8CC"/>
          </a:solidFill>
          <a:ln w="7620">
            <a:solidFill>
              <a:srgbClr val="E5BEB2"/>
            </a:solidFill>
          </a:ln>
        </p:spPr>
        <p:txBody>
          <a:bodyPr lIns="45719" rIns="45719"/>
          <a:lstStyle/>
          <a:p>
            <a:pPr/>
          </a:p>
        </p:txBody>
      </p:sp>
      <p:sp>
        <p:nvSpPr>
          <p:cNvPr id="212" name="Text 8"/>
          <p:cNvSpPr txBox="1"/>
          <p:nvPr/>
        </p:nvSpPr>
        <p:spPr>
          <a:xfrm>
            <a:off x="1078825" y="6032777"/>
            <a:ext cx="2382447" cy="3618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b="1" sz="2300">
                <a:solidFill>
                  <a:srgbClr val="403C4E"/>
                </a:solidFill>
                <a:latin typeface="Merriweather"/>
                <a:ea typeface="Merriweather"/>
                <a:cs typeface="Merriweather"/>
                <a:sym typeface="Merriweather"/>
              </a:defRPr>
            </a:lvl1pPr>
          </a:lstStyle>
          <a:p>
            <a:pPr/>
            <a:r>
              <a:t>Future Decisions</a:t>
            </a:r>
          </a:p>
        </p:txBody>
      </p:sp>
      <p:sp>
        <p:nvSpPr>
          <p:cNvPr id="213" name="Text 9"/>
          <p:cNvSpPr txBox="1"/>
          <p:nvPr/>
        </p:nvSpPr>
        <p:spPr>
          <a:xfrm>
            <a:off x="1078825" y="6547366"/>
            <a:ext cx="6986349" cy="7155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a:solidFill>
                  <a:srgbClr val="403C4E"/>
                </a:solidFill>
                <a:latin typeface="Open Sans"/>
                <a:ea typeface="Open Sans"/>
                <a:cs typeface="Open Sans"/>
                <a:sym typeface="Open Sans"/>
              </a:defRPr>
            </a:lvl1pPr>
          </a:lstStyle>
          <a:p>
            <a:pPr/>
            <a:r>
              <a:t>Must carefully weigh trade-offs between managing inflation and promoting employment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